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6"/>
  </p:handoutMasterIdLst>
  <p:sldIdLst>
    <p:sldId id="299" r:id="rId2"/>
    <p:sldId id="260" r:id="rId3"/>
    <p:sldId id="259" r:id="rId4"/>
    <p:sldId id="316" r:id="rId5"/>
    <p:sldId id="317" r:id="rId6"/>
    <p:sldId id="318" r:id="rId7"/>
    <p:sldId id="319" r:id="rId8"/>
    <p:sldId id="303" r:id="rId9"/>
    <p:sldId id="304" r:id="rId10"/>
    <p:sldId id="302" r:id="rId11"/>
    <p:sldId id="308" r:id="rId12"/>
    <p:sldId id="305" r:id="rId13"/>
    <p:sldId id="309" r:id="rId14"/>
    <p:sldId id="306" r:id="rId1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95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EB386B-6829-44B5-BAE3-F76ADAEF71C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D513E7-0CB1-4750-BE03-39F544DE8C46}">
      <dgm:prSet/>
      <dgm:spPr/>
      <dgm:t>
        <a:bodyPr/>
        <a:lstStyle/>
        <a:p>
          <a:r>
            <a:rPr lang="en-US" dirty="0"/>
            <a:t>What are the housing costs? Are there debts? Is there a deficit? </a:t>
          </a:r>
        </a:p>
      </dgm:t>
    </dgm:pt>
    <dgm:pt modelId="{CD41A5B6-D296-44E2-A4B5-5C9C75FC292D}" type="parTrans" cxnId="{044274C2-99FC-4D8C-87A0-C2E49A619C8D}">
      <dgm:prSet/>
      <dgm:spPr/>
      <dgm:t>
        <a:bodyPr/>
        <a:lstStyle/>
        <a:p>
          <a:endParaRPr lang="en-US"/>
        </a:p>
      </dgm:t>
    </dgm:pt>
    <dgm:pt modelId="{C37A740B-EB90-40A6-98E0-FA328DED39C6}" type="sibTrans" cxnId="{044274C2-99FC-4D8C-87A0-C2E49A619C8D}">
      <dgm:prSet/>
      <dgm:spPr/>
      <dgm:t>
        <a:bodyPr/>
        <a:lstStyle/>
        <a:p>
          <a:endParaRPr lang="en-US"/>
        </a:p>
      </dgm:t>
    </dgm:pt>
    <dgm:pt modelId="{D3877A60-0730-489F-A007-1CAB3217F241}">
      <dgm:prSet/>
      <dgm:spPr/>
      <dgm:t>
        <a:bodyPr/>
        <a:lstStyle/>
        <a:p>
          <a:r>
            <a:rPr lang="en-US" dirty="0"/>
            <a:t>How does this impact the community?</a:t>
          </a:r>
        </a:p>
      </dgm:t>
    </dgm:pt>
    <dgm:pt modelId="{FC2DD164-9AF7-4527-B147-FB0D9E66D9FA}" type="parTrans" cxnId="{A0C532BE-B082-41C0-B38C-20A151F1CBD8}">
      <dgm:prSet/>
      <dgm:spPr/>
      <dgm:t>
        <a:bodyPr/>
        <a:lstStyle/>
        <a:p>
          <a:endParaRPr lang="en-US"/>
        </a:p>
      </dgm:t>
    </dgm:pt>
    <dgm:pt modelId="{FAE58263-3A30-442B-B9DE-0DA195D83BB9}" type="sibTrans" cxnId="{A0C532BE-B082-41C0-B38C-20A151F1CBD8}">
      <dgm:prSet/>
      <dgm:spPr/>
      <dgm:t>
        <a:bodyPr/>
        <a:lstStyle/>
        <a:p>
          <a:endParaRPr lang="en-US"/>
        </a:p>
      </dgm:t>
    </dgm:pt>
    <dgm:pt modelId="{5ACCC7C9-7499-4137-B7D2-B3D17EC954A8}">
      <dgm:prSet/>
      <dgm:spPr/>
      <dgm:t>
        <a:bodyPr/>
        <a:lstStyle/>
        <a:p>
          <a:r>
            <a:rPr lang="en-US" dirty="0"/>
            <a:t>How are these paid for? </a:t>
          </a:r>
        </a:p>
      </dgm:t>
    </dgm:pt>
    <dgm:pt modelId="{960D7025-C241-433A-A29F-DA52C55201A2}" type="parTrans" cxnId="{31CB4F77-30C0-46F5-9873-21F6D1DDBB2D}">
      <dgm:prSet/>
      <dgm:spPr/>
      <dgm:t>
        <a:bodyPr/>
        <a:lstStyle/>
        <a:p>
          <a:endParaRPr lang="en-US"/>
        </a:p>
      </dgm:t>
    </dgm:pt>
    <dgm:pt modelId="{610D3FFF-FDE0-4F91-AE36-40BE7D37AC44}" type="sibTrans" cxnId="{31CB4F77-30C0-46F5-9873-21F6D1DDBB2D}">
      <dgm:prSet/>
      <dgm:spPr/>
      <dgm:t>
        <a:bodyPr/>
        <a:lstStyle/>
        <a:p>
          <a:endParaRPr lang="en-US"/>
        </a:p>
      </dgm:t>
    </dgm:pt>
    <dgm:pt modelId="{0D20D220-2E42-4F23-A347-A42C6A419C33}">
      <dgm:prSet/>
      <dgm:spPr/>
      <dgm:t>
        <a:bodyPr/>
        <a:lstStyle/>
        <a:p>
          <a:r>
            <a:rPr lang="en-US" dirty="0"/>
            <a:t>What percentage is paid for by the tenant/homeowner? </a:t>
          </a:r>
        </a:p>
      </dgm:t>
    </dgm:pt>
    <dgm:pt modelId="{2999A863-B968-440E-89F6-118FCD97C428}" type="parTrans" cxnId="{3D17607C-019C-409C-A744-4A3D04316D42}">
      <dgm:prSet/>
      <dgm:spPr/>
      <dgm:t>
        <a:bodyPr/>
        <a:lstStyle/>
        <a:p>
          <a:endParaRPr lang="en-US"/>
        </a:p>
      </dgm:t>
    </dgm:pt>
    <dgm:pt modelId="{F8C2A025-8F49-470B-9144-EB10743F83F2}" type="sibTrans" cxnId="{3D17607C-019C-409C-A744-4A3D04316D42}">
      <dgm:prSet/>
      <dgm:spPr/>
      <dgm:t>
        <a:bodyPr/>
        <a:lstStyle/>
        <a:p>
          <a:endParaRPr lang="en-US"/>
        </a:p>
      </dgm:t>
    </dgm:pt>
    <dgm:pt modelId="{07A7DDC1-21E6-4059-AC5E-F85DF1A6E432}">
      <dgm:prSet/>
      <dgm:spPr/>
      <dgm:t>
        <a:bodyPr/>
        <a:lstStyle/>
        <a:p>
          <a:r>
            <a:rPr lang="en-US" dirty="0"/>
            <a:t>What percentage is provided by federal/provincial governments? </a:t>
          </a:r>
        </a:p>
      </dgm:t>
    </dgm:pt>
    <dgm:pt modelId="{5B942A96-243B-48A9-A8BA-833ED47F30D0}" type="parTrans" cxnId="{146CBD50-F702-467A-97A0-6893A8777545}">
      <dgm:prSet/>
      <dgm:spPr/>
      <dgm:t>
        <a:bodyPr/>
        <a:lstStyle/>
        <a:p>
          <a:endParaRPr lang="en-US"/>
        </a:p>
      </dgm:t>
    </dgm:pt>
    <dgm:pt modelId="{AF8C62C6-D8B8-467F-93F3-6F43FA3A7827}" type="sibTrans" cxnId="{146CBD50-F702-467A-97A0-6893A8777545}">
      <dgm:prSet/>
      <dgm:spPr/>
      <dgm:t>
        <a:bodyPr/>
        <a:lstStyle/>
        <a:p>
          <a:endParaRPr lang="en-US"/>
        </a:p>
      </dgm:t>
    </dgm:pt>
    <dgm:pt modelId="{904AB1FF-33C6-48C2-8F75-DF3651F4FDE2}">
      <dgm:prSet/>
      <dgm:spPr/>
      <dgm:t>
        <a:bodyPr/>
        <a:lstStyle/>
        <a:p>
          <a:r>
            <a:rPr lang="en-US" dirty="0"/>
            <a:t>What percentage is paid for by the First Nation?</a:t>
          </a:r>
        </a:p>
      </dgm:t>
    </dgm:pt>
    <dgm:pt modelId="{27BA245C-E8F3-415C-A106-ACEDE01EBDD9}" type="parTrans" cxnId="{F42323B4-B1A1-4B30-82DE-CFD5BDE729BE}">
      <dgm:prSet/>
      <dgm:spPr/>
      <dgm:t>
        <a:bodyPr/>
        <a:lstStyle/>
        <a:p>
          <a:endParaRPr lang="en-US"/>
        </a:p>
      </dgm:t>
    </dgm:pt>
    <dgm:pt modelId="{39375E9B-CE45-4F56-9702-D9CBCB4091F7}" type="sibTrans" cxnId="{F42323B4-B1A1-4B30-82DE-CFD5BDE729BE}">
      <dgm:prSet/>
      <dgm:spPr/>
      <dgm:t>
        <a:bodyPr/>
        <a:lstStyle/>
        <a:p>
          <a:endParaRPr lang="en-US"/>
        </a:p>
      </dgm:t>
    </dgm:pt>
    <dgm:pt modelId="{27619AFE-1B2A-473E-B89D-00A067801410}">
      <dgm:prSet/>
      <dgm:spPr/>
      <dgm:t>
        <a:bodyPr/>
        <a:lstStyle/>
        <a:p>
          <a:r>
            <a:rPr lang="en-US" dirty="0"/>
            <a:t>Is the approach financially sustainable? </a:t>
          </a:r>
        </a:p>
      </dgm:t>
    </dgm:pt>
    <dgm:pt modelId="{00649D2E-7314-4D72-B8E5-278544DC6D77}" type="parTrans" cxnId="{0B94B4BB-FDFB-4327-BB21-B99D1A62746F}">
      <dgm:prSet/>
      <dgm:spPr/>
      <dgm:t>
        <a:bodyPr/>
        <a:lstStyle/>
        <a:p>
          <a:endParaRPr lang="en-US"/>
        </a:p>
      </dgm:t>
    </dgm:pt>
    <dgm:pt modelId="{531698CF-5042-4B07-B691-98421A50B77D}" type="sibTrans" cxnId="{0B94B4BB-FDFB-4327-BB21-B99D1A62746F}">
      <dgm:prSet/>
      <dgm:spPr/>
      <dgm:t>
        <a:bodyPr/>
        <a:lstStyle/>
        <a:p>
          <a:endParaRPr lang="en-US"/>
        </a:p>
      </dgm:t>
    </dgm:pt>
    <dgm:pt modelId="{A9A4A4A7-0CAD-43D2-9B72-83BEFDFAFD70}" type="pres">
      <dgm:prSet presAssocID="{37EB386B-6829-44B5-BAE3-F76ADAEF71C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CE6996D-9047-4209-812A-4E2ACFF2FA5B}" type="pres">
      <dgm:prSet presAssocID="{F7D513E7-0CB1-4750-BE03-39F544DE8C46}" presName="root1" presStyleCnt="0"/>
      <dgm:spPr/>
    </dgm:pt>
    <dgm:pt modelId="{8DF82510-1D4C-478B-98BB-B90EEA46F21D}" type="pres">
      <dgm:prSet presAssocID="{F7D513E7-0CB1-4750-BE03-39F544DE8C46}" presName="LevelOneTextNode" presStyleLbl="node0" presStyleIdx="0" presStyleCnt="4">
        <dgm:presLayoutVars>
          <dgm:chPref val="3"/>
        </dgm:presLayoutVars>
      </dgm:prSet>
      <dgm:spPr/>
    </dgm:pt>
    <dgm:pt modelId="{CCEC0422-7277-48D0-A4D7-7B8FA8991848}" type="pres">
      <dgm:prSet presAssocID="{F7D513E7-0CB1-4750-BE03-39F544DE8C46}" presName="level2hierChild" presStyleCnt="0"/>
      <dgm:spPr/>
    </dgm:pt>
    <dgm:pt modelId="{2323A5AA-BF59-4BF3-9639-3AF943700E45}" type="pres">
      <dgm:prSet presAssocID="{D3877A60-0730-489F-A007-1CAB3217F241}" presName="root1" presStyleCnt="0"/>
      <dgm:spPr/>
    </dgm:pt>
    <dgm:pt modelId="{2530C24D-5B68-4D40-99A6-7C80EBE77E05}" type="pres">
      <dgm:prSet presAssocID="{D3877A60-0730-489F-A007-1CAB3217F241}" presName="LevelOneTextNode" presStyleLbl="node0" presStyleIdx="1" presStyleCnt="4">
        <dgm:presLayoutVars>
          <dgm:chPref val="3"/>
        </dgm:presLayoutVars>
      </dgm:prSet>
      <dgm:spPr/>
    </dgm:pt>
    <dgm:pt modelId="{C57B43D2-363F-4D66-BC68-25273A64C740}" type="pres">
      <dgm:prSet presAssocID="{D3877A60-0730-489F-A007-1CAB3217F241}" presName="level2hierChild" presStyleCnt="0"/>
      <dgm:spPr/>
    </dgm:pt>
    <dgm:pt modelId="{BDD602F2-2F65-47B8-8A37-AF1D3ECEC2EE}" type="pres">
      <dgm:prSet presAssocID="{5ACCC7C9-7499-4137-B7D2-B3D17EC954A8}" presName="root1" presStyleCnt="0"/>
      <dgm:spPr/>
    </dgm:pt>
    <dgm:pt modelId="{44A3E495-4E57-4B6A-A746-3EEB5452B0F7}" type="pres">
      <dgm:prSet presAssocID="{5ACCC7C9-7499-4137-B7D2-B3D17EC954A8}" presName="LevelOneTextNode" presStyleLbl="node0" presStyleIdx="2" presStyleCnt="4">
        <dgm:presLayoutVars>
          <dgm:chPref val="3"/>
        </dgm:presLayoutVars>
      </dgm:prSet>
      <dgm:spPr/>
    </dgm:pt>
    <dgm:pt modelId="{D89D91D5-BA88-4032-827E-1119C715F9EE}" type="pres">
      <dgm:prSet presAssocID="{5ACCC7C9-7499-4137-B7D2-B3D17EC954A8}" presName="level2hierChild" presStyleCnt="0"/>
      <dgm:spPr/>
    </dgm:pt>
    <dgm:pt modelId="{B5614746-708A-4C49-972B-193E934E51AC}" type="pres">
      <dgm:prSet presAssocID="{2999A863-B968-440E-89F6-118FCD97C428}" presName="conn2-1" presStyleLbl="parChTrans1D2" presStyleIdx="0" presStyleCnt="3"/>
      <dgm:spPr/>
    </dgm:pt>
    <dgm:pt modelId="{E5A5F58C-881C-4A43-AD5B-5358EF4B7604}" type="pres">
      <dgm:prSet presAssocID="{2999A863-B968-440E-89F6-118FCD97C428}" presName="connTx" presStyleLbl="parChTrans1D2" presStyleIdx="0" presStyleCnt="3"/>
      <dgm:spPr/>
    </dgm:pt>
    <dgm:pt modelId="{9357BA68-E76D-4D29-BE36-3395DDCA39AA}" type="pres">
      <dgm:prSet presAssocID="{0D20D220-2E42-4F23-A347-A42C6A419C33}" presName="root2" presStyleCnt="0"/>
      <dgm:spPr/>
    </dgm:pt>
    <dgm:pt modelId="{3696CCE2-6B00-4608-9EA2-D0842A1910B4}" type="pres">
      <dgm:prSet presAssocID="{0D20D220-2E42-4F23-A347-A42C6A419C33}" presName="LevelTwoTextNode" presStyleLbl="node2" presStyleIdx="0" presStyleCnt="3">
        <dgm:presLayoutVars>
          <dgm:chPref val="3"/>
        </dgm:presLayoutVars>
      </dgm:prSet>
      <dgm:spPr/>
    </dgm:pt>
    <dgm:pt modelId="{01FBB554-459C-415C-9A4C-6145BBCFB208}" type="pres">
      <dgm:prSet presAssocID="{0D20D220-2E42-4F23-A347-A42C6A419C33}" presName="level3hierChild" presStyleCnt="0"/>
      <dgm:spPr/>
    </dgm:pt>
    <dgm:pt modelId="{36DECA13-7CEA-40FB-9B9B-EC606D0656F2}" type="pres">
      <dgm:prSet presAssocID="{5B942A96-243B-48A9-A8BA-833ED47F30D0}" presName="conn2-1" presStyleLbl="parChTrans1D2" presStyleIdx="1" presStyleCnt="3"/>
      <dgm:spPr/>
    </dgm:pt>
    <dgm:pt modelId="{A8EE4301-C8D3-4062-8BDB-A1D54555D007}" type="pres">
      <dgm:prSet presAssocID="{5B942A96-243B-48A9-A8BA-833ED47F30D0}" presName="connTx" presStyleLbl="parChTrans1D2" presStyleIdx="1" presStyleCnt="3"/>
      <dgm:spPr/>
    </dgm:pt>
    <dgm:pt modelId="{AAB83762-122B-4E18-BA2F-87DAE067F81A}" type="pres">
      <dgm:prSet presAssocID="{07A7DDC1-21E6-4059-AC5E-F85DF1A6E432}" presName="root2" presStyleCnt="0"/>
      <dgm:spPr/>
    </dgm:pt>
    <dgm:pt modelId="{850012C3-F547-494A-8078-4A2358E4BFB5}" type="pres">
      <dgm:prSet presAssocID="{07A7DDC1-21E6-4059-AC5E-F85DF1A6E432}" presName="LevelTwoTextNode" presStyleLbl="node2" presStyleIdx="1" presStyleCnt="3">
        <dgm:presLayoutVars>
          <dgm:chPref val="3"/>
        </dgm:presLayoutVars>
      </dgm:prSet>
      <dgm:spPr/>
    </dgm:pt>
    <dgm:pt modelId="{7848DDE3-11E1-4B5D-ACC8-38E09F3ED313}" type="pres">
      <dgm:prSet presAssocID="{07A7DDC1-21E6-4059-AC5E-F85DF1A6E432}" presName="level3hierChild" presStyleCnt="0"/>
      <dgm:spPr/>
    </dgm:pt>
    <dgm:pt modelId="{527CADD4-3D61-48B2-9088-50095415E3CF}" type="pres">
      <dgm:prSet presAssocID="{27BA245C-E8F3-415C-A106-ACEDE01EBDD9}" presName="conn2-1" presStyleLbl="parChTrans1D2" presStyleIdx="2" presStyleCnt="3"/>
      <dgm:spPr/>
    </dgm:pt>
    <dgm:pt modelId="{70D1AE1E-72B3-44F1-B8DE-BDF74551D46F}" type="pres">
      <dgm:prSet presAssocID="{27BA245C-E8F3-415C-A106-ACEDE01EBDD9}" presName="connTx" presStyleLbl="parChTrans1D2" presStyleIdx="2" presStyleCnt="3"/>
      <dgm:spPr/>
    </dgm:pt>
    <dgm:pt modelId="{64855FA5-268E-4800-A77F-426E1D79B2E3}" type="pres">
      <dgm:prSet presAssocID="{904AB1FF-33C6-48C2-8F75-DF3651F4FDE2}" presName="root2" presStyleCnt="0"/>
      <dgm:spPr/>
    </dgm:pt>
    <dgm:pt modelId="{59DB4476-73FB-40FD-801F-246DF8D377CC}" type="pres">
      <dgm:prSet presAssocID="{904AB1FF-33C6-48C2-8F75-DF3651F4FDE2}" presName="LevelTwoTextNode" presStyleLbl="node2" presStyleIdx="2" presStyleCnt="3">
        <dgm:presLayoutVars>
          <dgm:chPref val="3"/>
        </dgm:presLayoutVars>
      </dgm:prSet>
      <dgm:spPr/>
    </dgm:pt>
    <dgm:pt modelId="{BBDED8FF-538D-4731-86EB-86EE4B88BBDD}" type="pres">
      <dgm:prSet presAssocID="{904AB1FF-33C6-48C2-8F75-DF3651F4FDE2}" presName="level3hierChild" presStyleCnt="0"/>
      <dgm:spPr/>
    </dgm:pt>
    <dgm:pt modelId="{99FF648B-B2AC-4CCE-9CCB-ED30426BBD74}" type="pres">
      <dgm:prSet presAssocID="{27619AFE-1B2A-473E-B89D-00A067801410}" presName="root1" presStyleCnt="0"/>
      <dgm:spPr/>
    </dgm:pt>
    <dgm:pt modelId="{3C26A87C-9AD4-4A9C-92CF-562B09A00C4A}" type="pres">
      <dgm:prSet presAssocID="{27619AFE-1B2A-473E-B89D-00A067801410}" presName="LevelOneTextNode" presStyleLbl="node0" presStyleIdx="3" presStyleCnt="4">
        <dgm:presLayoutVars>
          <dgm:chPref val="3"/>
        </dgm:presLayoutVars>
      </dgm:prSet>
      <dgm:spPr/>
    </dgm:pt>
    <dgm:pt modelId="{E2969314-A72C-4674-B6C9-7ACDD8327360}" type="pres">
      <dgm:prSet presAssocID="{27619AFE-1B2A-473E-B89D-00A067801410}" presName="level2hierChild" presStyleCnt="0"/>
      <dgm:spPr/>
    </dgm:pt>
  </dgm:ptLst>
  <dgm:cxnLst>
    <dgm:cxn modelId="{25C4BD10-A530-4B09-8E4F-E4005DCAA2CD}" type="presOf" srcId="{0D20D220-2E42-4F23-A347-A42C6A419C33}" destId="{3696CCE2-6B00-4608-9EA2-D0842A1910B4}" srcOrd="0" destOrd="0" presId="urn:microsoft.com/office/officeart/2005/8/layout/hierarchy2"/>
    <dgm:cxn modelId="{5BA3BA5C-C964-4FFB-A2E3-31B5E58E2453}" type="presOf" srcId="{904AB1FF-33C6-48C2-8F75-DF3651F4FDE2}" destId="{59DB4476-73FB-40FD-801F-246DF8D377CC}" srcOrd="0" destOrd="0" presId="urn:microsoft.com/office/officeart/2005/8/layout/hierarchy2"/>
    <dgm:cxn modelId="{957ED66A-A646-4181-AE63-F8275252F64B}" type="presOf" srcId="{D3877A60-0730-489F-A007-1CAB3217F241}" destId="{2530C24D-5B68-4D40-99A6-7C80EBE77E05}" srcOrd="0" destOrd="0" presId="urn:microsoft.com/office/officeart/2005/8/layout/hierarchy2"/>
    <dgm:cxn modelId="{57BC036E-AF91-48CE-A369-E1762FB538F4}" type="presOf" srcId="{2999A863-B968-440E-89F6-118FCD97C428}" destId="{B5614746-708A-4C49-972B-193E934E51AC}" srcOrd="0" destOrd="0" presId="urn:microsoft.com/office/officeart/2005/8/layout/hierarchy2"/>
    <dgm:cxn modelId="{146CBD50-F702-467A-97A0-6893A8777545}" srcId="{5ACCC7C9-7499-4137-B7D2-B3D17EC954A8}" destId="{07A7DDC1-21E6-4059-AC5E-F85DF1A6E432}" srcOrd="1" destOrd="0" parTransId="{5B942A96-243B-48A9-A8BA-833ED47F30D0}" sibTransId="{AF8C62C6-D8B8-467F-93F3-6F43FA3A7827}"/>
    <dgm:cxn modelId="{9E931775-A021-46C7-8170-7EC9EEF8B6A9}" type="presOf" srcId="{27619AFE-1B2A-473E-B89D-00A067801410}" destId="{3C26A87C-9AD4-4A9C-92CF-562B09A00C4A}" srcOrd="0" destOrd="0" presId="urn:microsoft.com/office/officeart/2005/8/layout/hierarchy2"/>
    <dgm:cxn modelId="{298D4775-598E-474C-BE4F-7E052C9191C9}" type="presOf" srcId="{5ACCC7C9-7499-4137-B7D2-B3D17EC954A8}" destId="{44A3E495-4E57-4B6A-A746-3EEB5452B0F7}" srcOrd="0" destOrd="0" presId="urn:microsoft.com/office/officeart/2005/8/layout/hierarchy2"/>
    <dgm:cxn modelId="{D04C8476-6451-4865-BC71-1F33D6B60D1B}" type="presOf" srcId="{2999A863-B968-440E-89F6-118FCD97C428}" destId="{E5A5F58C-881C-4A43-AD5B-5358EF4B7604}" srcOrd="1" destOrd="0" presId="urn:microsoft.com/office/officeart/2005/8/layout/hierarchy2"/>
    <dgm:cxn modelId="{FD586277-F01C-4E3D-AD91-C3C7014A7D08}" type="presOf" srcId="{27BA245C-E8F3-415C-A106-ACEDE01EBDD9}" destId="{527CADD4-3D61-48B2-9088-50095415E3CF}" srcOrd="0" destOrd="0" presId="urn:microsoft.com/office/officeart/2005/8/layout/hierarchy2"/>
    <dgm:cxn modelId="{31CB4F77-30C0-46F5-9873-21F6D1DDBB2D}" srcId="{37EB386B-6829-44B5-BAE3-F76ADAEF71CB}" destId="{5ACCC7C9-7499-4137-B7D2-B3D17EC954A8}" srcOrd="2" destOrd="0" parTransId="{960D7025-C241-433A-A29F-DA52C55201A2}" sibTransId="{610D3FFF-FDE0-4F91-AE36-40BE7D37AC44}"/>
    <dgm:cxn modelId="{3D17607C-019C-409C-A744-4A3D04316D42}" srcId="{5ACCC7C9-7499-4137-B7D2-B3D17EC954A8}" destId="{0D20D220-2E42-4F23-A347-A42C6A419C33}" srcOrd="0" destOrd="0" parTransId="{2999A863-B968-440E-89F6-118FCD97C428}" sibTransId="{F8C2A025-8F49-470B-9144-EB10743F83F2}"/>
    <dgm:cxn modelId="{1E4DAB7D-E9E2-42F5-9F3C-43D35633A95A}" type="presOf" srcId="{5B942A96-243B-48A9-A8BA-833ED47F30D0}" destId="{36DECA13-7CEA-40FB-9B9B-EC606D0656F2}" srcOrd="0" destOrd="0" presId="urn:microsoft.com/office/officeart/2005/8/layout/hierarchy2"/>
    <dgm:cxn modelId="{4F9A1AAA-DC1A-4172-8676-67F62B7555D3}" type="presOf" srcId="{F7D513E7-0CB1-4750-BE03-39F544DE8C46}" destId="{8DF82510-1D4C-478B-98BB-B90EEA46F21D}" srcOrd="0" destOrd="0" presId="urn:microsoft.com/office/officeart/2005/8/layout/hierarchy2"/>
    <dgm:cxn modelId="{F42323B4-B1A1-4B30-82DE-CFD5BDE729BE}" srcId="{5ACCC7C9-7499-4137-B7D2-B3D17EC954A8}" destId="{904AB1FF-33C6-48C2-8F75-DF3651F4FDE2}" srcOrd="2" destOrd="0" parTransId="{27BA245C-E8F3-415C-A106-ACEDE01EBDD9}" sibTransId="{39375E9B-CE45-4F56-9702-D9CBCB4091F7}"/>
    <dgm:cxn modelId="{0B94B4BB-FDFB-4327-BB21-B99D1A62746F}" srcId="{37EB386B-6829-44B5-BAE3-F76ADAEF71CB}" destId="{27619AFE-1B2A-473E-B89D-00A067801410}" srcOrd="3" destOrd="0" parTransId="{00649D2E-7314-4D72-B8E5-278544DC6D77}" sibTransId="{531698CF-5042-4B07-B691-98421A50B77D}"/>
    <dgm:cxn modelId="{A0C532BE-B082-41C0-B38C-20A151F1CBD8}" srcId="{37EB386B-6829-44B5-BAE3-F76ADAEF71CB}" destId="{D3877A60-0730-489F-A007-1CAB3217F241}" srcOrd="1" destOrd="0" parTransId="{FC2DD164-9AF7-4527-B147-FB0D9E66D9FA}" sibTransId="{FAE58263-3A30-442B-B9DE-0DA195D83BB9}"/>
    <dgm:cxn modelId="{044274C2-99FC-4D8C-87A0-C2E49A619C8D}" srcId="{37EB386B-6829-44B5-BAE3-F76ADAEF71CB}" destId="{F7D513E7-0CB1-4750-BE03-39F544DE8C46}" srcOrd="0" destOrd="0" parTransId="{CD41A5B6-D296-44E2-A4B5-5C9C75FC292D}" sibTransId="{C37A740B-EB90-40A6-98E0-FA328DED39C6}"/>
    <dgm:cxn modelId="{B06E52C9-6038-45B2-9B56-FE34D00D89B4}" type="presOf" srcId="{5B942A96-243B-48A9-A8BA-833ED47F30D0}" destId="{A8EE4301-C8D3-4062-8BDB-A1D54555D007}" srcOrd="1" destOrd="0" presId="urn:microsoft.com/office/officeart/2005/8/layout/hierarchy2"/>
    <dgm:cxn modelId="{36AA34ED-B386-4613-80FD-674ADD9FBDC4}" type="presOf" srcId="{27BA245C-E8F3-415C-A106-ACEDE01EBDD9}" destId="{70D1AE1E-72B3-44F1-B8DE-BDF74551D46F}" srcOrd="1" destOrd="0" presId="urn:microsoft.com/office/officeart/2005/8/layout/hierarchy2"/>
    <dgm:cxn modelId="{D5B37EF7-157A-45B2-8AFA-4112BE5F430E}" type="presOf" srcId="{37EB386B-6829-44B5-BAE3-F76ADAEF71CB}" destId="{A9A4A4A7-0CAD-43D2-9B72-83BEFDFAFD70}" srcOrd="0" destOrd="0" presId="urn:microsoft.com/office/officeart/2005/8/layout/hierarchy2"/>
    <dgm:cxn modelId="{05C0ECFC-6AB9-4CE7-B498-236F0281742B}" type="presOf" srcId="{07A7DDC1-21E6-4059-AC5E-F85DF1A6E432}" destId="{850012C3-F547-494A-8078-4A2358E4BFB5}" srcOrd="0" destOrd="0" presId="urn:microsoft.com/office/officeart/2005/8/layout/hierarchy2"/>
    <dgm:cxn modelId="{2B602477-4511-49C5-90B0-7F419A4BB12E}" type="presParOf" srcId="{A9A4A4A7-0CAD-43D2-9B72-83BEFDFAFD70}" destId="{ACE6996D-9047-4209-812A-4E2ACFF2FA5B}" srcOrd="0" destOrd="0" presId="urn:microsoft.com/office/officeart/2005/8/layout/hierarchy2"/>
    <dgm:cxn modelId="{72F694BF-1BFE-4D5A-A4F7-C3C4BEE58450}" type="presParOf" srcId="{ACE6996D-9047-4209-812A-4E2ACFF2FA5B}" destId="{8DF82510-1D4C-478B-98BB-B90EEA46F21D}" srcOrd="0" destOrd="0" presId="urn:microsoft.com/office/officeart/2005/8/layout/hierarchy2"/>
    <dgm:cxn modelId="{D5BCB3A9-A478-44B1-A4E2-41689F0EAB89}" type="presParOf" srcId="{ACE6996D-9047-4209-812A-4E2ACFF2FA5B}" destId="{CCEC0422-7277-48D0-A4D7-7B8FA8991848}" srcOrd="1" destOrd="0" presId="urn:microsoft.com/office/officeart/2005/8/layout/hierarchy2"/>
    <dgm:cxn modelId="{678F2DED-CCF4-48C5-BDC6-3DDF63D407BA}" type="presParOf" srcId="{A9A4A4A7-0CAD-43D2-9B72-83BEFDFAFD70}" destId="{2323A5AA-BF59-4BF3-9639-3AF943700E45}" srcOrd="1" destOrd="0" presId="urn:microsoft.com/office/officeart/2005/8/layout/hierarchy2"/>
    <dgm:cxn modelId="{52EE56D7-BDE0-41DA-8BAD-A5B0F9A05080}" type="presParOf" srcId="{2323A5AA-BF59-4BF3-9639-3AF943700E45}" destId="{2530C24D-5B68-4D40-99A6-7C80EBE77E05}" srcOrd="0" destOrd="0" presId="urn:microsoft.com/office/officeart/2005/8/layout/hierarchy2"/>
    <dgm:cxn modelId="{484BDEB8-9AE6-4F2E-9D25-F91081450D33}" type="presParOf" srcId="{2323A5AA-BF59-4BF3-9639-3AF943700E45}" destId="{C57B43D2-363F-4D66-BC68-25273A64C740}" srcOrd="1" destOrd="0" presId="urn:microsoft.com/office/officeart/2005/8/layout/hierarchy2"/>
    <dgm:cxn modelId="{2E6EE10D-1232-46C3-A002-1523BC9E9689}" type="presParOf" srcId="{A9A4A4A7-0CAD-43D2-9B72-83BEFDFAFD70}" destId="{BDD602F2-2F65-47B8-8A37-AF1D3ECEC2EE}" srcOrd="2" destOrd="0" presId="urn:microsoft.com/office/officeart/2005/8/layout/hierarchy2"/>
    <dgm:cxn modelId="{8B32B110-85AA-41F1-9D1A-D2550091A6E1}" type="presParOf" srcId="{BDD602F2-2F65-47B8-8A37-AF1D3ECEC2EE}" destId="{44A3E495-4E57-4B6A-A746-3EEB5452B0F7}" srcOrd="0" destOrd="0" presId="urn:microsoft.com/office/officeart/2005/8/layout/hierarchy2"/>
    <dgm:cxn modelId="{CBB86144-6DDF-46A4-8DE0-F869E5947BD2}" type="presParOf" srcId="{BDD602F2-2F65-47B8-8A37-AF1D3ECEC2EE}" destId="{D89D91D5-BA88-4032-827E-1119C715F9EE}" srcOrd="1" destOrd="0" presId="urn:microsoft.com/office/officeart/2005/8/layout/hierarchy2"/>
    <dgm:cxn modelId="{44E58045-490A-4FB6-9A9E-F8CA5024F5D6}" type="presParOf" srcId="{D89D91D5-BA88-4032-827E-1119C715F9EE}" destId="{B5614746-708A-4C49-972B-193E934E51AC}" srcOrd="0" destOrd="0" presId="urn:microsoft.com/office/officeart/2005/8/layout/hierarchy2"/>
    <dgm:cxn modelId="{8A4A43C6-4BFF-423C-A659-11F163A9728F}" type="presParOf" srcId="{B5614746-708A-4C49-972B-193E934E51AC}" destId="{E5A5F58C-881C-4A43-AD5B-5358EF4B7604}" srcOrd="0" destOrd="0" presId="urn:microsoft.com/office/officeart/2005/8/layout/hierarchy2"/>
    <dgm:cxn modelId="{99C26E5E-5AB0-449F-9CC0-72E23B6B6518}" type="presParOf" srcId="{D89D91D5-BA88-4032-827E-1119C715F9EE}" destId="{9357BA68-E76D-4D29-BE36-3395DDCA39AA}" srcOrd="1" destOrd="0" presId="urn:microsoft.com/office/officeart/2005/8/layout/hierarchy2"/>
    <dgm:cxn modelId="{7F067065-5532-4671-B528-1044901349FA}" type="presParOf" srcId="{9357BA68-E76D-4D29-BE36-3395DDCA39AA}" destId="{3696CCE2-6B00-4608-9EA2-D0842A1910B4}" srcOrd="0" destOrd="0" presId="urn:microsoft.com/office/officeart/2005/8/layout/hierarchy2"/>
    <dgm:cxn modelId="{64D36476-1B8A-4542-A2C7-4B825798843F}" type="presParOf" srcId="{9357BA68-E76D-4D29-BE36-3395DDCA39AA}" destId="{01FBB554-459C-415C-9A4C-6145BBCFB208}" srcOrd="1" destOrd="0" presId="urn:microsoft.com/office/officeart/2005/8/layout/hierarchy2"/>
    <dgm:cxn modelId="{256A5558-B5CD-42C1-9063-49A4BACCFC89}" type="presParOf" srcId="{D89D91D5-BA88-4032-827E-1119C715F9EE}" destId="{36DECA13-7CEA-40FB-9B9B-EC606D0656F2}" srcOrd="2" destOrd="0" presId="urn:microsoft.com/office/officeart/2005/8/layout/hierarchy2"/>
    <dgm:cxn modelId="{908F5E54-B503-4F57-9AF4-11B7582040AC}" type="presParOf" srcId="{36DECA13-7CEA-40FB-9B9B-EC606D0656F2}" destId="{A8EE4301-C8D3-4062-8BDB-A1D54555D007}" srcOrd="0" destOrd="0" presId="urn:microsoft.com/office/officeart/2005/8/layout/hierarchy2"/>
    <dgm:cxn modelId="{656B33DC-B61A-4037-9355-1964C3F00A8E}" type="presParOf" srcId="{D89D91D5-BA88-4032-827E-1119C715F9EE}" destId="{AAB83762-122B-4E18-BA2F-87DAE067F81A}" srcOrd="3" destOrd="0" presId="urn:microsoft.com/office/officeart/2005/8/layout/hierarchy2"/>
    <dgm:cxn modelId="{1F8E6562-2BBA-42A5-A775-F90119D44C23}" type="presParOf" srcId="{AAB83762-122B-4E18-BA2F-87DAE067F81A}" destId="{850012C3-F547-494A-8078-4A2358E4BFB5}" srcOrd="0" destOrd="0" presId="urn:microsoft.com/office/officeart/2005/8/layout/hierarchy2"/>
    <dgm:cxn modelId="{C70AA77E-4723-42DA-BC4B-B17F8A5A340C}" type="presParOf" srcId="{AAB83762-122B-4E18-BA2F-87DAE067F81A}" destId="{7848DDE3-11E1-4B5D-ACC8-38E09F3ED313}" srcOrd="1" destOrd="0" presId="urn:microsoft.com/office/officeart/2005/8/layout/hierarchy2"/>
    <dgm:cxn modelId="{C25F2CCA-A769-436D-9F8E-4ECB6635959B}" type="presParOf" srcId="{D89D91D5-BA88-4032-827E-1119C715F9EE}" destId="{527CADD4-3D61-48B2-9088-50095415E3CF}" srcOrd="4" destOrd="0" presId="urn:microsoft.com/office/officeart/2005/8/layout/hierarchy2"/>
    <dgm:cxn modelId="{FC89E7DF-9127-407D-A8F6-88D733CD52F9}" type="presParOf" srcId="{527CADD4-3D61-48B2-9088-50095415E3CF}" destId="{70D1AE1E-72B3-44F1-B8DE-BDF74551D46F}" srcOrd="0" destOrd="0" presId="urn:microsoft.com/office/officeart/2005/8/layout/hierarchy2"/>
    <dgm:cxn modelId="{1F9BA310-CCB6-4FE3-85C1-564A6248ECC3}" type="presParOf" srcId="{D89D91D5-BA88-4032-827E-1119C715F9EE}" destId="{64855FA5-268E-4800-A77F-426E1D79B2E3}" srcOrd="5" destOrd="0" presId="urn:microsoft.com/office/officeart/2005/8/layout/hierarchy2"/>
    <dgm:cxn modelId="{477FC6C4-1249-4237-8C97-2B273D4223F1}" type="presParOf" srcId="{64855FA5-268E-4800-A77F-426E1D79B2E3}" destId="{59DB4476-73FB-40FD-801F-246DF8D377CC}" srcOrd="0" destOrd="0" presId="urn:microsoft.com/office/officeart/2005/8/layout/hierarchy2"/>
    <dgm:cxn modelId="{FEF4DEF4-9B4E-44CB-85BA-41A4B530EF54}" type="presParOf" srcId="{64855FA5-268E-4800-A77F-426E1D79B2E3}" destId="{BBDED8FF-538D-4731-86EB-86EE4B88BBDD}" srcOrd="1" destOrd="0" presId="urn:microsoft.com/office/officeart/2005/8/layout/hierarchy2"/>
    <dgm:cxn modelId="{9B3BA54C-27A8-4938-B325-2F8FCA4B6B99}" type="presParOf" srcId="{A9A4A4A7-0CAD-43D2-9B72-83BEFDFAFD70}" destId="{99FF648B-B2AC-4CCE-9CCB-ED30426BBD74}" srcOrd="3" destOrd="0" presId="urn:microsoft.com/office/officeart/2005/8/layout/hierarchy2"/>
    <dgm:cxn modelId="{F0C26267-6CAA-440D-A985-9BC16321E7E6}" type="presParOf" srcId="{99FF648B-B2AC-4CCE-9CCB-ED30426BBD74}" destId="{3C26A87C-9AD4-4A9C-92CF-562B09A00C4A}" srcOrd="0" destOrd="0" presId="urn:microsoft.com/office/officeart/2005/8/layout/hierarchy2"/>
    <dgm:cxn modelId="{1C0C0183-7F53-4BA6-9270-5EA670B62EC1}" type="presParOf" srcId="{99FF648B-B2AC-4CCE-9CCB-ED30426BBD74}" destId="{E2969314-A72C-4674-B6C9-7ACDD832736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F82510-1D4C-478B-98BB-B90EEA46F21D}">
      <dsp:nvSpPr>
        <dsp:cNvPr id="0" name=""/>
        <dsp:cNvSpPr/>
      </dsp:nvSpPr>
      <dsp:spPr>
        <a:xfrm>
          <a:off x="184230" y="1326"/>
          <a:ext cx="2439947" cy="1219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What are the housing costs? Are there debts? Is there a deficit? </a:t>
          </a:r>
        </a:p>
      </dsp:txBody>
      <dsp:txXfrm>
        <a:off x="219962" y="37058"/>
        <a:ext cx="2368483" cy="1148509"/>
      </dsp:txXfrm>
    </dsp:sp>
    <dsp:sp modelId="{2530C24D-5B68-4D40-99A6-7C80EBE77E05}">
      <dsp:nvSpPr>
        <dsp:cNvPr id="0" name=""/>
        <dsp:cNvSpPr/>
      </dsp:nvSpPr>
      <dsp:spPr>
        <a:xfrm>
          <a:off x="184230" y="1404296"/>
          <a:ext cx="2439947" cy="1219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How does this impact the community?</a:t>
          </a:r>
        </a:p>
      </dsp:txBody>
      <dsp:txXfrm>
        <a:off x="219962" y="1440028"/>
        <a:ext cx="2368483" cy="1148509"/>
      </dsp:txXfrm>
    </dsp:sp>
    <dsp:sp modelId="{44A3E495-4E57-4B6A-A746-3EEB5452B0F7}">
      <dsp:nvSpPr>
        <dsp:cNvPr id="0" name=""/>
        <dsp:cNvSpPr/>
      </dsp:nvSpPr>
      <dsp:spPr>
        <a:xfrm>
          <a:off x="184230" y="2807266"/>
          <a:ext cx="2439947" cy="1219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How are these paid for? </a:t>
          </a:r>
        </a:p>
      </dsp:txBody>
      <dsp:txXfrm>
        <a:off x="219962" y="2842998"/>
        <a:ext cx="2368483" cy="1148509"/>
      </dsp:txXfrm>
    </dsp:sp>
    <dsp:sp modelId="{B5614746-708A-4C49-972B-193E934E51AC}">
      <dsp:nvSpPr>
        <dsp:cNvPr id="0" name=""/>
        <dsp:cNvSpPr/>
      </dsp:nvSpPr>
      <dsp:spPr>
        <a:xfrm rot="18289469">
          <a:off x="2257641" y="2695553"/>
          <a:ext cx="170905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709052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3069441" y="2673041"/>
        <a:ext cx="85452" cy="85452"/>
      </dsp:txXfrm>
    </dsp:sp>
    <dsp:sp modelId="{3696CCE2-6B00-4608-9EA2-D0842A1910B4}">
      <dsp:nvSpPr>
        <dsp:cNvPr id="0" name=""/>
        <dsp:cNvSpPr/>
      </dsp:nvSpPr>
      <dsp:spPr>
        <a:xfrm>
          <a:off x="3600157" y="1404296"/>
          <a:ext cx="2439947" cy="1219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What percentage is paid for by the tenant/homeowner? </a:t>
          </a:r>
        </a:p>
      </dsp:txBody>
      <dsp:txXfrm>
        <a:off x="3635889" y="1440028"/>
        <a:ext cx="2368483" cy="1148509"/>
      </dsp:txXfrm>
    </dsp:sp>
    <dsp:sp modelId="{36DECA13-7CEA-40FB-9B9B-EC606D0656F2}">
      <dsp:nvSpPr>
        <dsp:cNvPr id="0" name=""/>
        <dsp:cNvSpPr/>
      </dsp:nvSpPr>
      <dsp:spPr>
        <a:xfrm>
          <a:off x="2624177" y="3397038"/>
          <a:ext cx="9759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75979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87768" y="3392853"/>
        <a:ext cx="48798" cy="48798"/>
      </dsp:txXfrm>
    </dsp:sp>
    <dsp:sp modelId="{850012C3-F547-494A-8078-4A2358E4BFB5}">
      <dsp:nvSpPr>
        <dsp:cNvPr id="0" name=""/>
        <dsp:cNvSpPr/>
      </dsp:nvSpPr>
      <dsp:spPr>
        <a:xfrm>
          <a:off x="3600157" y="2807266"/>
          <a:ext cx="2439947" cy="1219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What percentage is provided by federal/provincial governments? </a:t>
          </a:r>
        </a:p>
      </dsp:txBody>
      <dsp:txXfrm>
        <a:off x="3635889" y="2842998"/>
        <a:ext cx="2368483" cy="1148509"/>
      </dsp:txXfrm>
    </dsp:sp>
    <dsp:sp modelId="{527CADD4-3D61-48B2-9088-50095415E3CF}">
      <dsp:nvSpPr>
        <dsp:cNvPr id="0" name=""/>
        <dsp:cNvSpPr/>
      </dsp:nvSpPr>
      <dsp:spPr>
        <a:xfrm rot="3310531">
          <a:off x="2257641" y="4098523"/>
          <a:ext cx="170905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709052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3069441" y="4076011"/>
        <a:ext cx="85452" cy="85452"/>
      </dsp:txXfrm>
    </dsp:sp>
    <dsp:sp modelId="{59DB4476-73FB-40FD-801F-246DF8D377CC}">
      <dsp:nvSpPr>
        <dsp:cNvPr id="0" name=""/>
        <dsp:cNvSpPr/>
      </dsp:nvSpPr>
      <dsp:spPr>
        <a:xfrm>
          <a:off x="3600157" y="4210236"/>
          <a:ext cx="2439947" cy="1219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What percentage is paid for by the First Nation?</a:t>
          </a:r>
        </a:p>
      </dsp:txBody>
      <dsp:txXfrm>
        <a:off x="3635889" y="4245968"/>
        <a:ext cx="2368483" cy="1148509"/>
      </dsp:txXfrm>
    </dsp:sp>
    <dsp:sp modelId="{3C26A87C-9AD4-4A9C-92CF-562B09A00C4A}">
      <dsp:nvSpPr>
        <dsp:cNvPr id="0" name=""/>
        <dsp:cNvSpPr/>
      </dsp:nvSpPr>
      <dsp:spPr>
        <a:xfrm>
          <a:off x="184230" y="4210236"/>
          <a:ext cx="2439947" cy="1219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Is the approach financially sustainable? </a:t>
          </a:r>
        </a:p>
      </dsp:txBody>
      <dsp:txXfrm>
        <a:off x="219962" y="4245968"/>
        <a:ext cx="2368483" cy="11485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B2FF3-A233-46D4-B7E6-4895F1A93849}" type="datetimeFigureOut">
              <a:rPr lang="en-CA" smtClean="0"/>
              <a:t>2024-12-12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B9201-54F0-40C0-BE78-01C91F5F2C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0722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0991-DF06-446C-A78A-CF277604B996}" type="datetimeFigureOut">
              <a:rPr lang="en-CA" smtClean="0"/>
              <a:t>2024-12-12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2234-E772-4972-861D-B7304C85DF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2315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0991-DF06-446C-A78A-CF277604B996}" type="datetimeFigureOut">
              <a:rPr lang="en-CA" smtClean="0"/>
              <a:t>2024-12-12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2234-E772-4972-861D-B7304C85DF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24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0991-DF06-446C-A78A-CF277604B996}" type="datetimeFigureOut">
              <a:rPr lang="en-CA" smtClean="0"/>
              <a:t>2024-12-12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2234-E772-4972-861D-B7304C85DF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0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">
    <p:bg>
      <p:bgPr>
        <a:solidFill>
          <a:schemeClr val="bg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F47124D-D927-400B-B59C-CEDBD507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43976" y="-43974"/>
            <a:ext cx="1447800" cy="15357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6ADF6CE-9ECB-46C3-934F-B81BC2BE04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876" y="304801"/>
            <a:ext cx="9601200" cy="1534297"/>
          </a:xfrm>
        </p:spPr>
        <p:txBody>
          <a:bodyPr anchor="b">
            <a:normAutofit/>
          </a:bodyPr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400" spc="120">
                <a:solidFill>
                  <a:schemeClr val="tx2"/>
                </a:solidFill>
                <a:cs typeface="Posterama" panose="020B0504020200020000" pitchFamily="34" charset="0"/>
              </a:rPr>
              <a:t>Click to edit Master title style</a:t>
            </a:r>
            <a:endParaRPr lang="en-US" sz="4400" spc="120" dirty="0">
              <a:solidFill>
                <a:schemeClr val="tx2"/>
              </a:solidFill>
              <a:cs typeface="Posterama" panose="020B0504020200020000" pitchFamily="34" charset="0"/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62DF7C0A-1B3B-401D-A625-E7F87B1DFE0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9840" y="3013206"/>
            <a:ext cx="11084189" cy="3854030"/>
          </a:xfrm>
          <a:custGeom>
            <a:avLst/>
            <a:gdLst>
              <a:gd name="connsiteX0" fmla="*/ 5542094 w 11084189"/>
              <a:gd name="connsiteY0" fmla="*/ 0 h 3854030"/>
              <a:gd name="connsiteX1" fmla="*/ 11061525 w 11084189"/>
              <a:gd name="connsiteY1" fmla="*/ 3748287 h 3854030"/>
              <a:gd name="connsiteX2" fmla="*/ 11084189 w 11084189"/>
              <a:gd name="connsiteY2" fmla="*/ 3854030 h 3854030"/>
              <a:gd name="connsiteX3" fmla="*/ 0 w 11084189"/>
              <a:gd name="connsiteY3" fmla="*/ 3854030 h 3854030"/>
              <a:gd name="connsiteX4" fmla="*/ 22663 w 11084189"/>
              <a:gd name="connsiteY4" fmla="*/ 3748287 h 3854030"/>
              <a:gd name="connsiteX5" fmla="*/ 5542094 w 11084189"/>
              <a:gd name="connsiteY5" fmla="*/ 0 h 3854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084189" h="3854030">
                <a:moveTo>
                  <a:pt x="5542094" y="0"/>
                </a:moveTo>
                <a:cubicBezTo>
                  <a:pt x="8264668" y="0"/>
                  <a:pt x="10536186" y="1609144"/>
                  <a:pt x="11061525" y="3748287"/>
                </a:cubicBezTo>
                <a:lnTo>
                  <a:pt x="11084189" y="3854030"/>
                </a:lnTo>
                <a:lnTo>
                  <a:pt x="0" y="3854030"/>
                </a:lnTo>
                <a:lnTo>
                  <a:pt x="22663" y="3748287"/>
                </a:lnTo>
                <a:cubicBezTo>
                  <a:pt x="548002" y="1609144"/>
                  <a:pt x="2819520" y="0"/>
                  <a:pt x="5542094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DA6D2C5-E6A9-4A27-AE58-9CEDCFCB4C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2976" y="1905001"/>
            <a:ext cx="8763001" cy="962442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200">
                <a:solidFill>
                  <a:schemeClr val="tx2"/>
                </a:solidFill>
                <a:cs typeface="Segoe UI Semilight" panose="020B0402040204020203" pitchFamily="34" charset="0"/>
              </a:rPr>
              <a:t>Click to edit Master subtitle style</a:t>
            </a:r>
            <a:endParaRPr lang="en-US" sz="2200" dirty="0">
              <a:solidFill>
                <a:schemeClr val="tx2"/>
              </a:solidFill>
              <a:cs typeface="Segoe UI Semilight" panose="020B0402040204020203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147A7F-B058-475D-BA3A-E1807E37B5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20400" y="3144779"/>
            <a:ext cx="1371600" cy="254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36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0991-DF06-446C-A78A-CF277604B996}" type="datetimeFigureOut">
              <a:rPr lang="en-CA" smtClean="0"/>
              <a:t>2024-12-12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2234-E772-4972-861D-B7304C85DF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4082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0991-DF06-446C-A78A-CF277604B996}" type="datetimeFigureOut">
              <a:rPr lang="en-CA" smtClean="0"/>
              <a:t>2024-12-12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2234-E772-4972-861D-B7304C85DF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1205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0991-DF06-446C-A78A-CF277604B996}" type="datetimeFigureOut">
              <a:rPr lang="en-CA" smtClean="0"/>
              <a:t>2024-12-12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2234-E772-4972-861D-B7304C85DF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0773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0991-DF06-446C-A78A-CF277604B996}" type="datetimeFigureOut">
              <a:rPr lang="en-CA" smtClean="0"/>
              <a:t>2024-12-12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2234-E772-4972-861D-B7304C85DF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5894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0991-DF06-446C-A78A-CF277604B996}" type="datetimeFigureOut">
              <a:rPr lang="en-CA" smtClean="0"/>
              <a:t>2024-12-12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2234-E772-4972-861D-B7304C85DF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174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0991-DF06-446C-A78A-CF277604B996}" type="datetimeFigureOut">
              <a:rPr lang="en-CA" smtClean="0"/>
              <a:t>2024-12-12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2234-E772-4972-861D-B7304C85DF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126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0991-DF06-446C-A78A-CF277604B996}" type="datetimeFigureOut">
              <a:rPr lang="en-CA" smtClean="0"/>
              <a:t>2024-12-12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2234-E772-4972-861D-B7304C85DF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680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0991-DF06-446C-A78A-CF277604B996}" type="datetimeFigureOut">
              <a:rPr lang="en-CA" smtClean="0"/>
              <a:t>2024-12-12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2234-E772-4972-861D-B7304C85DF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9115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B0991-DF06-446C-A78A-CF277604B996}" type="datetimeFigureOut">
              <a:rPr lang="en-CA" smtClean="0"/>
              <a:t>2024-12-12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02234-E772-4972-861D-B7304C85DF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4610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turtle97@sympatico.c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B0B2BB2-146B-4714-8570-77C449ABC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876" y="304801"/>
            <a:ext cx="9601200" cy="1534297"/>
          </a:xfrm>
        </p:spPr>
        <p:txBody>
          <a:bodyPr/>
          <a:lstStyle/>
          <a:p>
            <a:r>
              <a:rPr lang="en-US" b="1" dirty="0"/>
              <a:t>Understanding the True Cost of Housing 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DEE731E-C361-4204-9B35-43843B693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2976" y="1905001"/>
            <a:ext cx="8763001" cy="962442"/>
          </a:xfrm>
        </p:spPr>
        <p:txBody>
          <a:bodyPr>
            <a:noAutofit/>
          </a:bodyPr>
          <a:lstStyle/>
          <a:p>
            <a:r>
              <a:rPr lang="en-US" dirty="0"/>
              <a:t>Roxanne Harper</a:t>
            </a:r>
          </a:p>
          <a:p>
            <a:r>
              <a:rPr lang="en-US" dirty="0"/>
              <a:t>Turtle Island Associates Inc</a:t>
            </a:r>
          </a:p>
        </p:txBody>
      </p:sp>
      <p:pic>
        <p:nvPicPr>
          <p:cNvPr id="11" name="Picture Placeholder 10" descr="A picture containing sunset with teepees">
            <a:extLst>
              <a:ext uri="{FF2B5EF4-FFF2-40B4-BE49-F238E27FC236}">
                <a16:creationId xmlns:a16="http://schemas.microsoft.com/office/drawing/2014/main" id="{458CF8B8-D058-4FD3-9B2C-5511E2BCDE7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9840" y="3013206"/>
            <a:ext cx="11084189" cy="3854030"/>
          </a:xfrm>
        </p:spPr>
      </p:pic>
    </p:spTree>
    <p:extLst>
      <p:ext uri="{BB962C8B-B14F-4D97-AF65-F5344CB8AC3E}">
        <p14:creationId xmlns:p14="http://schemas.microsoft.com/office/powerpoint/2010/main" val="2646599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7414C3-47A1-0E24-3EF1-F2FD4EE0B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492" y="394881"/>
            <a:ext cx="9236700" cy="1188950"/>
          </a:xfrm>
        </p:spPr>
        <p:txBody>
          <a:bodyPr anchor="b">
            <a:normAutofit/>
          </a:bodyPr>
          <a:lstStyle/>
          <a:p>
            <a:pPr algn="ctr"/>
            <a:r>
              <a:rPr lang="en-CA" sz="4600" dirty="0"/>
              <a:t>Cost-Share with Tenant/Homeowner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79833-F3C8-7BA4-9B75-2E69C37B1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59" y="2599509"/>
            <a:ext cx="10441533" cy="3435531"/>
          </a:xfrm>
        </p:spPr>
        <p:txBody>
          <a:bodyPr anchor="ctr">
            <a:noAutofit/>
          </a:bodyPr>
          <a:lstStyle/>
          <a:p>
            <a:r>
              <a:rPr lang="en-CA" sz="2600" dirty="0"/>
              <a:t>Identify why this approach is needed. </a:t>
            </a:r>
          </a:p>
          <a:p>
            <a:r>
              <a:rPr lang="en-CA" sz="2600" dirty="0"/>
              <a:t>Confirm what is affordable for the First Nation and the tenant or homeowner. </a:t>
            </a:r>
          </a:p>
          <a:p>
            <a:r>
              <a:rPr lang="en-CA" sz="2600" dirty="0"/>
              <a:t>Revise policy to support cost-sharing and continuing to subsidize housing.  </a:t>
            </a:r>
          </a:p>
          <a:p>
            <a:r>
              <a:rPr lang="en-CA" sz="2600" dirty="0"/>
              <a:t>Utilize rental tenancy/homeowner agreements  </a:t>
            </a:r>
          </a:p>
          <a:p>
            <a:r>
              <a:rPr lang="en-CA" sz="2600" dirty="0"/>
              <a:t>Plan for sufficient staff resources to enforce the revised policy.  </a:t>
            </a:r>
          </a:p>
          <a:p>
            <a:r>
              <a:rPr lang="en-CA" sz="2600" dirty="0"/>
              <a:t>Monitor the actual costs and adjust when required. </a:t>
            </a:r>
          </a:p>
        </p:txBody>
      </p:sp>
    </p:spTree>
    <p:extLst>
      <p:ext uri="{BB962C8B-B14F-4D97-AF65-F5344CB8AC3E}">
        <p14:creationId xmlns:p14="http://schemas.microsoft.com/office/powerpoint/2010/main" val="2862948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7414C3-47A1-0E24-3EF1-F2FD4EE0B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492" y="394881"/>
            <a:ext cx="9236700" cy="1188950"/>
          </a:xfrm>
        </p:spPr>
        <p:txBody>
          <a:bodyPr anchor="b">
            <a:normAutofit/>
          </a:bodyPr>
          <a:lstStyle/>
          <a:p>
            <a:pPr algn="ctr"/>
            <a:r>
              <a:rPr lang="en-CA" sz="4600" dirty="0"/>
              <a:t>Subsidizing Housing is a good thing if..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79833-F3C8-7BA4-9B75-2E69C37B1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389219"/>
            <a:ext cx="10143668" cy="3645822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CA" sz="2400" dirty="0"/>
              <a:t>When the First Nation subsidizes housing:</a:t>
            </a:r>
          </a:p>
          <a:p>
            <a:r>
              <a:rPr lang="en-CA" sz="2400" dirty="0"/>
              <a:t>It assists in providing suitable, adequate and affordable housing to eligible members.</a:t>
            </a:r>
          </a:p>
          <a:p>
            <a:r>
              <a:rPr lang="en-CA" sz="2400" dirty="0"/>
              <a:t>Makes living in the community more attractive and practical and increases on-reserve residency.  </a:t>
            </a:r>
          </a:p>
          <a:p>
            <a:r>
              <a:rPr lang="en-CA" sz="2400" dirty="0"/>
              <a:t>Does not jeopardize other programs, budgets or services.   </a:t>
            </a:r>
          </a:p>
          <a:p>
            <a:r>
              <a:rPr lang="en-CA" sz="2400" dirty="0"/>
              <a:t>Is understood and supported by the community.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02444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C1A91C-C0A8-B9AF-630C-46B88E300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CA" sz="4200" dirty="0">
                <a:solidFill>
                  <a:srgbClr val="FFFFFF"/>
                </a:solidFill>
              </a:rPr>
              <a:t>When implementing an Option a First Nation should: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2A9D4-A9C8-F29F-1BFB-7CC89AB74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1193"/>
            <a:ext cx="10515600" cy="40857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sz="2200" dirty="0"/>
          </a:p>
          <a:p>
            <a:r>
              <a:rPr lang="en-CA" dirty="0"/>
              <a:t>Develop and follow plans/budgets that support the approach. </a:t>
            </a:r>
          </a:p>
          <a:p>
            <a:r>
              <a:rPr lang="en-CA" dirty="0"/>
              <a:t>Revise the policy to confirm the approach.  </a:t>
            </a:r>
          </a:p>
          <a:p>
            <a:r>
              <a:rPr lang="en-CA" dirty="0"/>
              <a:t>Ensure sufficient staff are available to support the approach and provide training.</a:t>
            </a:r>
          </a:p>
          <a:p>
            <a:r>
              <a:rPr lang="en-CA" dirty="0"/>
              <a:t>Report to members on the cost of housing programs and services.</a:t>
            </a:r>
          </a:p>
          <a:p>
            <a:r>
              <a:rPr lang="en-CA" dirty="0"/>
              <a:t>Inform tenants/homeowners of the financial support provided by the community.  </a:t>
            </a:r>
          </a:p>
          <a:p>
            <a:pPr marL="0" indent="0">
              <a:buNone/>
            </a:pPr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3481399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7414C3-47A1-0E24-3EF1-F2FD4EE0B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492" y="394881"/>
            <a:ext cx="9236700" cy="1188950"/>
          </a:xfrm>
        </p:spPr>
        <p:txBody>
          <a:bodyPr anchor="b">
            <a:normAutofit/>
          </a:bodyPr>
          <a:lstStyle/>
          <a:p>
            <a:pPr algn="ctr"/>
            <a:r>
              <a:rPr lang="en-CA" sz="4600" dirty="0"/>
              <a:t>Reflections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79833-F3C8-7BA4-9B75-2E69C37B1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20563"/>
            <a:ext cx="10143668" cy="3514477"/>
          </a:xfrm>
        </p:spPr>
        <p:txBody>
          <a:bodyPr anchor="ctr">
            <a:noAutofit/>
          </a:bodyPr>
          <a:lstStyle/>
          <a:p>
            <a:r>
              <a:rPr lang="en-US" dirty="0"/>
              <a:t>What does the true cost of housing look like in your community?  </a:t>
            </a:r>
          </a:p>
          <a:p>
            <a:r>
              <a:rPr lang="en-US" dirty="0"/>
              <a:t>Consider the cost of housing for every home, program or service.   </a:t>
            </a:r>
          </a:p>
          <a:p>
            <a:r>
              <a:rPr lang="en-US" dirty="0"/>
              <a:t>What funding/revenues exist to help cover these costs? </a:t>
            </a:r>
          </a:p>
          <a:p>
            <a:r>
              <a:rPr lang="en-US" dirty="0"/>
              <a:t>If there is an operating deficit, how is it financed? </a:t>
            </a:r>
          </a:p>
          <a:p>
            <a:r>
              <a:rPr lang="en-US" dirty="0"/>
              <a:t>Are housing operations financially sustainable?  </a:t>
            </a:r>
          </a:p>
          <a:p>
            <a:r>
              <a:rPr lang="en-US" dirty="0"/>
              <a:t>Do they have to be?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48334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A3D368-5FE1-A3BD-1220-F26439023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CA">
                <a:solidFill>
                  <a:srgbClr val="FFFFFF"/>
                </a:solidFill>
              </a:rPr>
              <a:t>Thank You 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AF25A-3879-E4C5-4C5D-67025414D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923" y="591343"/>
            <a:ext cx="6087736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CA" sz="3600" dirty="0"/>
              <a:t>Roxanne Harper </a:t>
            </a:r>
          </a:p>
          <a:p>
            <a:pPr marL="0" indent="0">
              <a:buNone/>
            </a:pPr>
            <a:r>
              <a:rPr lang="en-CA" sz="3600" dirty="0"/>
              <a:t>Turtle Island Associates Inc</a:t>
            </a:r>
          </a:p>
          <a:p>
            <a:pPr marL="0" indent="0">
              <a:buNone/>
            </a:pPr>
            <a:r>
              <a:rPr lang="en-CA" sz="3600" dirty="0">
                <a:hlinkClick r:id="rId2"/>
              </a:rPr>
              <a:t>turtle97@sympatico.ca</a:t>
            </a:r>
            <a:endParaRPr lang="en-CA" sz="3600" dirty="0"/>
          </a:p>
          <a:p>
            <a:pPr marL="0" indent="0">
              <a:buNone/>
            </a:pPr>
            <a:r>
              <a:rPr lang="en-CA" sz="3600" dirty="0"/>
              <a:t>(613) 745-0952</a:t>
            </a:r>
          </a:p>
        </p:txBody>
      </p:sp>
    </p:spTree>
    <p:extLst>
      <p:ext uri="{BB962C8B-B14F-4D97-AF65-F5344CB8AC3E}">
        <p14:creationId xmlns:p14="http://schemas.microsoft.com/office/powerpoint/2010/main" val="3437030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9EA1E8-E99C-969A-4090-699EE5338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 fontScale="90000"/>
          </a:bodyPr>
          <a:lstStyle/>
          <a:p>
            <a:r>
              <a:rPr lang="en-CA" sz="4200" dirty="0"/>
              <a:t>Understanding the True Cost of Housing requires a First Nation to confirm housing costs, housing debts, and housing deficits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2D820EA1-4FDE-B70D-9785-91BA02078C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882259"/>
              </p:ext>
            </p:extLst>
          </p:nvPr>
        </p:nvGraphicFramePr>
        <p:xfrm>
          <a:off x="5126418" y="552091"/>
          <a:ext cx="6224335" cy="5431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575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24758-5CB1-A358-5B6D-38608825C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2" y="373711"/>
            <a:ext cx="6080699" cy="612252"/>
          </a:xfrm>
        </p:spPr>
        <p:txBody>
          <a:bodyPr anchor="b">
            <a:normAutofit/>
          </a:bodyPr>
          <a:lstStyle/>
          <a:p>
            <a:pPr algn="ctr"/>
            <a:r>
              <a:rPr lang="en-CA" sz="3600" b="1" dirty="0"/>
              <a:t>The Cost of Housing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B38D4-5451-F1C4-30EC-263447B4E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2" y="1335819"/>
            <a:ext cx="6174103" cy="5197183"/>
          </a:xfrm>
        </p:spPr>
        <p:txBody>
          <a:bodyPr anchor="t">
            <a:normAutofit fontScale="92500"/>
          </a:bodyPr>
          <a:lstStyle/>
          <a:p>
            <a:pPr marL="0" indent="0">
              <a:buNone/>
            </a:pPr>
            <a:r>
              <a:rPr lang="en-US" sz="2400" dirty="0"/>
              <a:t>A First Nation should consider the following: </a:t>
            </a:r>
          </a:p>
          <a:p>
            <a:r>
              <a:rPr lang="en-US" sz="2400" dirty="0"/>
              <a:t>Number of rental units owned by the First Nation.</a:t>
            </a:r>
          </a:p>
          <a:p>
            <a:r>
              <a:rPr lang="en-US" sz="2400" dirty="0"/>
              <a:t>Annual operating costs of rental housing and related revenue.</a:t>
            </a:r>
          </a:p>
          <a:p>
            <a:r>
              <a:rPr lang="en-US" sz="2400" dirty="0"/>
              <a:t>Condition of the rental units.  </a:t>
            </a:r>
          </a:p>
          <a:p>
            <a:r>
              <a:rPr lang="en-US" sz="2400" dirty="0"/>
              <a:t>Number of vacant rental units. </a:t>
            </a:r>
          </a:p>
          <a:p>
            <a:r>
              <a:rPr lang="en-US" sz="2400" dirty="0"/>
              <a:t>Annual cost of programs and services provided to assist homeowners and related revenue.</a:t>
            </a:r>
          </a:p>
          <a:p>
            <a:r>
              <a:rPr lang="en-US" sz="2400" dirty="0"/>
              <a:t>Programs used to construct or finance rental and homeowner units and the length/term of the financial commitment for the First Nation.   </a:t>
            </a:r>
          </a:p>
          <a:p>
            <a:r>
              <a:rPr lang="en-US" sz="2400" dirty="0"/>
              <a:t>Number of applications on file for housing.  </a:t>
            </a:r>
          </a:p>
          <a:p>
            <a:r>
              <a:rPr lang="en-US" sz="2400" dirty="0"/>
              <a:t>The average number of units built annually.   </a:t>
            </a:r>
            <a:endParaRPr lang="en-CA" sz="2400" dirty="0"/>
          </a:p>
          <a:p>
            <a:pPr marL="0" indent="0">
              <a:buNone/>
            </a:pPr>
            <a:endParaRPr lang="en-CA" sz="1400" dirty="0"/>
          </a:p>
        </p:txBody>
      </p:sp>
      <p:pic>
        <p:nvPicPr>
          <p:cNvPr id="12" name="Picture 11" descr="A midsection of a person holding a miniature house">
            <a:extLst>
              <a:ext uri="{FF2B5EF4-FFF2-40B4-BE49-F238E27FC236}">
                <a16:creationId xmlns:a16="http://schemas.microsoft.com/office/drawing/2014/main" id="{395017AA-2D83-291C-7A02-A1AB4E6B9D3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231" r="26561" b="-1"/>
          <a:stretch/>
        </p:blipFill>
        <p:spPr>
          <a:xfrm>
            <a:off x="7568267" y="10"/>
            <a:ext cx="4921187" cy="685799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8CE57D37-C2D0-066B-1AE3-6F4244344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4DCA44-89CF-872A-903F-96C50780E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B0CC4F5-AC85-FFFA-7EB5-33C4FCE90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90179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7A1AED-AF40-421B-A83E-51559DEB7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 fontScale="90000"/>
          </a:bodyPr>
          <a:lstStyle/>
          <a:p>
            <a:r>
              <a:rPr lang="en-US" sz="3800" b="1" dirty="0"/>
              <a:t>Example</a:t>
            </a:r>
            <a:br>
              <a:rPr lang="en-US" sz="3800" dirty="0"/>
            </a:br>
            <a:br>
              <a:rPr lang="en-US" sz="3800" dirty="0"/>
            </a:br>
            <a:r>
              <a:rPr lang="en-US" sz="3800" dirty="0"/>
              <a:t>Annual Operating Costs and Revenue</a:t>
            </a:r>
            <a:br>
              <a:rPr lang="en-US" sz="3800" dirty="0"/>
            </a:br>
            <a:r>
              <a:rPr lang="en-US" sz="3800" dirty="0"/>
              <a:t>for a</a:t>
            </a:r>
            <a:br>
              <a:rPr lang="en-US" sz="3800" dirty="0"/>
            </a:br>
            <a:r>
              <a:rPr lang="en-US" sz="3800" dirty="0"/>
              <a:t>3 Bedroom Rental Unit (Section 95)</a:t>
            </a:r>
            <a:br>
              <a:rPr lang="en-US" sz="3800" dirty="0"/>
            </a:br>
            <a:br>
              <a:rPr lang="en-US" sz="3800" dirty="0"/>
            </a:br>
            <a:endParaRPr lang="en-CA" sz="3800" dirty="0"/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3A0EE-C77E-40C7-B13A-321E73B86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200" dirty="0"/>
              <a:t>Loan payment 		   		$  6,000</a:t>
            </a:r>
          </a:p>
          <a:p>
            <a:pPr marL="0" indent="0">
              <a:buNone/>
            </a:pPr>
            <a:r>
              <a:rPr lang="en-US" sz="2200" dirty="0"/>
              <a:t>Insurance 		      		        800</a:t>
            </a:r>
          </a:p>
          <a:p>
            <a:pPr marL="0" indent="0">
              <a:buNone/>
            </a:pPr>
            <a:r>
              <a:rPr lang="en-US" sz="2200" dirty="0"/>
              <a:t>Maintenance and repairs     		     1,000</a:t>
            </a:r>
          </a:p>
          <a:p>
            <a:pPr marL="0" indent="0">
              <a:buNone/>
            </a:pPr>
            <a:r>
              <a:rPr lang="en-US" sz="2200" dirty="0"/>
              <a:t>Administration  		      		        700</a:t>
            </a:r>
          </a:p>
          <a:p>
            <a:pPr marL="0" indent="0">
              <a:buNone/>
            </a:pPr>
            <a:r>
              <a:rPr lang="en-US" sz="2200" dirty="0"/>
              <a:t>Replacement Reserve	      		     1,000</a:t>
            </a:r>
          </a:p>
          <a:p>
            <a:pPr marL="0" indent="0">
              <a:buNone/>
            </a:pPr>
            <a:r>
              <a:rPr lang="en-US" sz="2200" dirty="0"/>
              <a:t>Services (water, sewer, etc.)     		     1,200</a:t>
            </a:r>
          </a:p>
          <a:p>
            <a:pPr marL="0" indent="0">
              <a:buNone/>
            </a:pPr>
            <a:r>
              <a:rPr lang="en-US" sz="2200" dirty="0"/>
              <a:t>Misc. (audit, contingency)     		     1,650</a:t>
            </a:r>
          </a:p>
          <a:p>
            <a:pPr marL="0" indent="0">
              <a:buNone/>
            </a:pPr>
            <a:r>
              <a:rPr lang="en-US" sz="2200" b="1" u="sng" dirty="0"/>
              <a:t>Annual Operating Costs	</a:t>
            </a:r>
            <a:r>
              <a:rPr lang="en-US" sz="2200" dirty="0"/>
              <a:t>		$ </a:t>
            </a:r>
            <a:r>
              <a:rPr lang="en-US" sz="2200" b="1" u="sng" dirty="0"/>
              <a:t>12,350</a:t>
            </a:r>
          </a:p>
          <a:p>
            <a:pPr marL="0" indent="0">
              <a:buNone/>
            </a:pPr>
            <a:r>
              <a:rPr lang="en-US" sz="2200" dirty="0"/>
              <a:t>Rent revenue				     4,800</a:t>
            </a:r>
          </a:p>
          <a:p>
            <a:pPr marL="0" indent="0">
              <a:buNone/>
            </a:pPr>
            <a:r>
              <a:rPr lang="en-US" sz="2200" dirty="0"/>
              <a:t>CMHC Subsidy 	                                                4,980</a:t>
            </a:r>
          </a:p>
          <a:p>
            <a:pPr marL="0" indent="0">
              <a:buNone/>
            </a:pPr>
            <a:r>
              <a:rPr lang="en-US" sz="2200" b="1" u="sng" dirty="0"/>
              <a:t>Annual Revenue</a:t>
            </a:r>
            <a:r>
              <a:rPr lang="en-US" sz="2200" dirty="0"/>
              <a:t>			     </a:t>
            </a:r>
            <a:r>
              <a:rPr lang="en-US" sz="2200" b="1" u="sng" dirty="0"/>
              <a:t>9,780</a:t>
            </a:r>
          </a:p>
          <a:p>
            <a:pPr marL="0" indent="0">
              <a:buNone/>
            </a:pPr>
            <a:r>
              <a:rPr lang="en-US" sz="2200" b="1" cap="small" dirty="0"/>
              <a:t>Annual Deficit		 		  - 2,570</a:t>
            </a:r>
          </a:p>
        </p:txBody>
      </p:sp>
    </p:spTree>
    <p:extLst>
      <p:ext uri="{BB962C8B-B14F-4D97-AF65-F5344CB8AC3E}">
        <p14:creationId xmlns:p14="http://schemas.microsoft.com/office/powerpoint/2010/main" val="2727002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7A1AED-AF40-421B-A83E-51559DEB7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3800" b="1" dirty="0"/>
              <a:t>Example</a:t>
            </a:r>
            <a:br>
              <a:rPr lang="en-US" sz="3800" dirty="0"/>
            </a:br>
            <a:br>
              <a:rPr lang="en-US" sz="3800" dirty="0"/>
            </a:br>
            <a:r>
              <a:rPr lang="en-US" sz="3800" dirty="0"/>
              <a:t>Annual Operating Costs and Revenue</a:t>
            </a:r>
            <a:br>
              <a:rPr lang="en-US" sz="3800" dirty="0"/>
            </a:br>
            <a:r>
              <a:rPr lang="en-US" sz="3800" dirty="0"/>
              <a:t>for a</a:t>
            </a:r>
            <a:br>
              <a:rPr lang="en-US" sz="3800" dirty="0"/>
            </a:br>
            <a:r>
              <a:rPr lang="en-US" sz="3800" dirty="0"/>
              <a:t>Homeowner Unit</a:t>
            </a:r>
            <a:br>
              <a:rPr lang="en-US" sz="3800" dirty="0"/>
            </a:br>
            <a:endParaRPr lang="en-CA" sz="3800" dirty="0"/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3A0EE-C77E-40C7-B13A-321E73B86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200" dirty="0"/>
              <a:t>Emergency repairs     			     1,000</a:t>
            </a:r>
          </a:p>
          <a:p>
            <a:pPr marL="0" indent="0">
              <a:buNone/>
            </a:pPr>
            <a:r>
              <a:rPr lang="en-US" sz="2200" dirty="0"/>
              <a:t>Services (water, sewer, etc.)     		     1,200</a:t>
            </a:r>
          </a:p>
          <a:p>
            <a:pPr marL="0" indent="0">
              <a:buNone/>
            </a:pPr>
            <a:r>
              <a:rPr lang="en-US" sz="2200" b="1" u="sng" dirty="0"/>
              <a:t>Annual Operating Costs</a:t>
            </a:r>
            <a:r>
              <a:rPr lang="en-US" sz="2200" dirty="0"/>
              <a:t>		   	   $</a:t>
            </a:r>
            <a:r>
              <a:rPr lang="en-US" sz="2200" b="1" u="sng" dirty="0"/>
              <a:t>2,200</a:t>
            </a:r>
          </a:p>
          <a:p>
            <a:pPr marL="0" indent="0">
              <a:buNone/>
            </a:pPr>
            <a:r>
              <a:rPr lang="en-US" sz="2200" b="1" u="sng" dirty="0"/>
              <a:t>Annual Revenue</a:t>
            </a:r>
            <a:r>
              <a:rPr lang="en-US" sz="2200" dirty="0"/>
              <a:t>			          0</a:t>
            </a:r>
          </a:p>
          <a:p>
            <a:pPr marL="0" indent="0">
              <a:buNone/>
            </a:pPr>
            <a:r>
              <a:rPr lang="en-US" sz="2200" b="1" cap="small" dirty="0"/>
              <a:t>Annual Deficit		 		   $2,200</a:t>
            </a:r>
          </a:p>
        </p:txBody>
      </p:sp>
    </p:spTree>
    <p:extLst>
      <p:ext uri="{BB962C8B-B14F-4D97-AF65-F5344CB8AC3E}">
        <p14:creationId xmlns:p14="http://schemas.microsoft.com/office/powerpoint/2010/main" val="4063640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116B0B-F903-3706-B431-84C551798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pPr algn="ctr"/>
            <a:r>
              <a:rPr lang="en-CA" sz="4600" dirty="0"/>
              <a:t>How to Manage the Cost of Housing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593A2-238C-8A42-58FC-CD1446995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321781"/>
            <a:ext cx="10143668" cy="371325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CA" sz="2400" dirty="0"/>
              <a:t>The First Nation is responsible to manage housing costs, debts and deficits and they make the decision as to how this is done. Typically, the options include:</a:t>
            </a:r>
          </a:p>
          <a:p>
            <a:r>
              <a:rPr lang="en-CA" sz="2400" dirty="0"/>
              <a:t>Assuming full financial responsibility, </a:t>
            </a:r>
          </a:p>
          <a:p>
            <a:r>
              <a:rPr lang="en-CA" sz="2400" dirty="0"/>
              <a:t>Operating with a deficit,  </a:t>
            </a:r>
          </a:p>
          <a:p>
            <a:r>
              <a:rPr lang="en-CA" sz="2400" dirty="0"/>
              <a:t>Implementing a cost-sharing approach with the tenants.</a:t>
            </a:r>
          </a:p>
          <a:p>
            <a:pPr marL="0" indent="0">
              <a:buNone/>
            </a:pPr>
            <a:endParaRPr lang="en-CA" sz="24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02363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8D7676-23B5-8409-68A1-ECEC5B7F1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CA" sz="5400" dirty="0">
                <a:solidFill>
                  <a:srgbClr val="FFFFFF"/>
                </a:solidFill>
              </a:rPr>
              <a:t>The Decision should be Informed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B65AD-F40D-E1E0-C424-6463FAC5E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200" dirty="0"/>
              <a:t>In most cases the decision-makers are an elected government responsible for all members or citizens. </a:t>
            </a:r>
          </a:p>
          <a:p>
            <a:pPr marL="0" indent="0">
              <a:buNone/>
            </a:pPr>
            <a:r>
              <a:rPr lang="en-CA" sz="2200" dirty="0"/>
              <a:t>A strong government makes an informed decision based on resources and future housing needs.</a:t>
            </a:r>
          </a:p>
          <a:p>
            <a:pPr marL="0" indent="0">
              <a:buNone/>
            </a:pPr>
            <a:r>
              <a:rPr lang="en-CA" sz="2200" dirty="0"/>
              <a:t>The administration can assist the government in making an informed decision by creating an awareness of challenges, presenting options for solutions, providing financial forecasts and information on anticipated demand. </a:t>
            </a:r>
          </a:p>
        </p:txBody>
      </p:sp>
    </p:spTree>
    <p:extLst>
      <p:ext uri="{BB962C8B-B14F-4D97-AF65-F5344CB8AC3E}">
        <p14:creationId xmlns:p14="http://schemas.microsoft.com/office/powerpoint/2010/main" val="4068428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116B0B-F903-3706-B431-84C551798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pPr algn="ctr"/>
            <a:r>
              <a:rPr lang="en-CA" sz="4600" dirty="0"/>
              <a:t>Assuming Financial Responsibility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593A2-238C-8A42-58FC-CD1446995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266123"/>
            <a:ext cx="10143668" cy="3768918"/>
          </a:xfrm>
        </p:spPr>
        <p:txBody>
          <a:bodyPr anchor="ctr">
            <a:normAutofit/>
          </a:bodyPr>
          <a:lstStyle/>
          <a:p>
            <a:r>
              <a:rPr lang="en-CA" dirty="0"/>
              <a:t>Understand the benefits and impacts of the First Nation assuming financial responsibility. </a:t>
            </a:r>
          </a:p>
          <a:p>
            <a:r>
              <a:rPr lang="en-CA" dirty="0"/>
              <a:t>Confirm how these costs would be financed. </a:t>
            </a:r>
          </a:p>
          <a:p>
            <a:r>
              <a:rPr lang="en-CA" dirty="0"/>
              <a:t>The First Nation would need to plan/budget for this.</a:t>
            </a:r>
          </a:p>
          <a:p>
            <a:r>
              <a:rPr lang="en-CA" dirty="0"/>
              <a:t>The housing policy and agreements with the tenant/homeowner would need to be revised to reflect a new approach. </a:t>
            </a:r>
          </a:p>
          <a:p>
            <a:pPr marL="0" indent="0">
              <a:buNone/>
            </a:pPr>
            <a:endParaRPr lang="en-CA" sz="24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030179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32CD9D-4291-D504-47D2-2359AFBC5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7" y="386930"/>
            <a:ext cx="9989233" cy="1188950"/>
          </a:xfrm>
        </p:spPr>
        <p:txBody>
          <a:bodyPr anchor="b">
            <a:normAutofit/>
          </a:bodyPr>
          <a:lstStyle/>
          <a:p>
            <a:pPr algn="ctr"/>
            <a:r>
              <a:rPr lang="en-CA" sz="5400" dirty="0"/>
              <a:t>Operating with an Annual Deficit 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78CB6-61A6-565C-A1EB-8F46F5F84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60319"/>
            <a:ext cx="10143668" cy="3474721"/>
          </a:xfrm>
        </p:spPr>
        <p:txBody>
          <a:bodyPr anchor="ctr">
            <a:normAutofit lnSpcReduction="10000"/>
          </a:bodyPr>
          <a:lstStyle/>
          <a:p>
            <a:r>
              <a:rPr lang="en-CA" dirty="0"/>
              <a:t>Confirm the history behind the housing deficit (how long, have efforts to address been made previously).</a:t>
            </a:r>
          </a:p>
          <a:p>
            <a:r>
              <a:rPr lang="en-CA" dirty="0"/>
              <a:t>Understand the benefits and impacts/consequences of operating with a deficit.</a:t>
            </a:r>
          </a:p>
          <a:p>
            <a:r>
              <a:rPr lang="en-CA" dirty="0"/>
              <a:t>Confirm how this impacts the existing portfolio and community. </a:t>
            </a:r>
          </a:p>
          <a:p>
            <a:r>
              <a:rPr lang="en-CA" dirty="0"/>
              <a:t>Will the deficit be decreased/cleared?    </a:t>
            </a:r>
          </a:p>
          <a:p>
            <a:r>
              <a:rPr lang="en-CA" dirty="0"/>
              <a:t>Confirm the level of housing programs and services that can be provided. </a:t>
            </a:r>
          </a:p>
          <a:p>
            <a:pPr marL="0" indent="0"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236718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1157</TotalTime>
  <Words>898</Words>
  <Application>Microsoft Office PowerPoint</Application>
  <PresentationFormat>Widescreen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Posterama</vt:lpstr>
      <vt:lpstr>Segoe UI Semilight</vt:lpstr>
      <vt:lpstr>Office Theme</vt:lpstr>
      <vt:lpstr>Understanding the True Cost of Housing </vt:lpstr>
      <vt:lpstr>Understanding the True Cost of Housing requires a First Nation to confirm housing costs, housing debts, and housing deficits </vt:lpstr>
      <vt:lpstr>The Cost of Housing</vt:lpstr>
      <vt:lpstr>Example  Annual Operating Costs and Revenue for a 3 Bedroom Rental Unit (Section 95)  </vt:lpstr>
      <vt:lpstr>Example  Annual Operating Costs and Revenue for a Homeowner Unit </vt:lpstr>
      <vt:lpstr>How to Manage the Cost of Housing</vt:lpstr>
      <vt:lpstr>The Decision should be Informed</vt:lpstr>
      <vt:lpstr>Assuming Financial Responsibility </vt:lpstr>
      <vt:lpstr>Operating with an Annual Deficit </vt:lpstr>
      <vt:lpstr>Cost-Share with Tenant/Homeowner </vt:lpstr>
      <vt:lpstr>Subsidizing Housing is a good thing if..</vt:lpstr>
      <vt:lpstr>When implementing an Option a First Nation should:  </vt:lpstr>
      <vt:lpstr>Reflections</vt:lpstr>
      <vt:lpstr>Thank You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the True Cost of Housing</dc:title>
  <dc:creator>R Harper</dc:creator>
  <cp:lastModifiedBy>Roxanne Harper</cp:lastModifiedBy>
  <cp:revision>53</cp:revision>
  <cp:lastPrinted>2024-11-10T21:16:24Z</cp:lastPrinted>
  <dcterms:created xsi:type="dcterms:W3CDTF">2022-11-23T22:59:35Z</dcterms:created>
  <dcterms:modified xsi:type="dcterms:W3CDTF">2024-12-12T16:24:34Z</dcterms:modified>
</cp:coreProperties>
</file>